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3" r:id="rId5"/>
    <p:sldId id="260" r:id="rId6"/>
    <p:sldId id="262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480E2-ECF2-41C9-9B30-00BFC1AE5013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2B3B2-2E66-4EC3-87D3-7C786782C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901624-212B-4A5A-BB1D-C8F42CF85EF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168CE5-BF3D-468C-BC36-B1525052266B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168CE5-BF3D-468C-BC36-B1525052266B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CFB69-27F0-467B-8DE0-64B2FC89F8F5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BA3F1-4814-4814-BACE-300DF338EC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-6811"/>
            <a:ext cx="9067800" cy="663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1066800" y="3276600"/>
            <a:ext cx="7696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286000" y="914400"/>
            <a:ext cx="5486400" cy="46482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Explained and unexplained variance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baseline="-25000" dirty="0" smtClean="0"/>
          </a:p>
          <a:p>
            <a:pPr algn="ctr" eaLnBrk="1" hangingPunct="1">
              <a:buFontTx/>
              <a:buNone/>
            </a:pPr>
            <a:endParaRPr lang="en-US" baseline="-25000" dirty="0" smtClean="0"/>
          </a:p>
          <a:p>
            <a:pPr algn="ctr" eaLnBrk="1" hangingPunct="1">
              <a:buFontTx/>
              <a:buNone/>
            </a:pPr>
            <a:endParaRPr lang="en-US" dirty="0" smtClean="0"/>
          </a:p>
        </p:txBody>
      </p:sp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2667000" y="2209800"/>
            <a:ext cx="3802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SS</a:t>
            </a:r>
            <a:r>
              <a:rPr lang="en-US" baseline="-25000"/>
              <a:t>total</a:t>
            </a:r>
            <a:r>
              <a:rPr lang="en-US"/>
              <a:t> =  </a:t>
            </a:r>
            <a:r>
              <a:rPr lang="en-US" sz="2400"/>
              <a:t>SS</a:t>
            </a:r>
            <a:r>
              <a:rPr lang="en-US" baseline="-25000"/>
              <a:t>explained</a:t>
            </a:r>
            <a:r>
              <a:rPr lang="en-US"/>
              <a:t>  + </a:t>
            </a:r>
            <a:r>
              <a:rPr lang="en-US" sz="2400"/>
              <a:t>SS</a:t>
            </a:r>
            <a:r>
              <a:rPr lang="en-US" baseline="-25000"/>
              <a:t>unexplained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667000" y="3200400"/>
            <a:ext cx="3830638" cy="1093788"/>
            <a:chOff x="1680" y="2448"/>
            <a:chExt cx="2413" cy="689"/>
          </a:xfrm>
        </p:grpSpPr>
        <p:sp>
          <p:nvSpPr>
            <p:cNvPr id="10246" name="Text Box 9"/>
            <p:cNvSpPr txBox="1">
              <a:spLocks noChangeArrowheads="1"/>
            </p:cNvSpPr>
            <p:nvPr/>
          </p:nvSpPr>
          <p:spPr bwMode="auto">
            <a:xfrm>
              <a:off x="1680" y="2448"/>
              <a:ext cx="241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err="1"/>
                <a:t>SS</a:t>
              </a:r>
              <a:r>
                <a:rPr lang="en-US" baseline="-25000" dirty="0" err="1"/>
                <a:t>total</a:t>
              </a:r>
              <a:r>
                <a:rPr lang="en-US" dirty="0"/>
                <a:t> =  </a:t>
              </a:r>
              <a:r>
                <a:rPr lang="en-US" dirty="0" smtClean="0"/>
                <a:t>       </a:t>
              </a:r>
              <a:r>
                <a:rPr lang="en-US" sz="2400" dirty="0" err="1" smtClean="0"/>
                <a:t>SS</a:t>
              </a:r>
              <a:r>
                <a:rPr lang="en-US" baseline="-25000" dirty="0" err="1" smtClean="0"/>
                <a:t>explained</a:t>
              </a:r>
              <a:r>
                <a:rPr lang="en-US" dirty="0" smtClean="0"/>
                <a:t>  </a:t>
              </a:r>
              <a:r>
                <a:rPr lang="en-US" sz="2800" dirty="0" smtClean="0"/>
                <a:t>+</a:t>
              </a:r>
              <a:r>
                <a:rPr lang="en-US" dirty="0" smtClean="0"/>
                <a:t>    </a:t>
              </a:r>
              <a:r>
                <a:rPr lang="en-US" sz="2400" dirty="0" err="1" smtClean="0"/>
                <a:t>SS</a:t>
              </a:r>
              <a:r>
                <a:rPr lang="en-US" baseline="-25000" dirty="0" err="1" smtClean="0"/>
                <a:t>unexplained</a:t>
              </a:r>
              <a:endParaRPr lang="en-US" dirty="0"/>
            </a:p>
          </p:txBody>
        </p:sp>
        <p:sp>
          <p:nvSpPr>
            <p:cNvPr id="10247" name="Line 10"/>
            <p:cNvSpPr>
              <a:spLocks noChangeShapeType="1"/>
            </p:cNvSpPr>
            <p:nvPr/>
          </p:nvSpPr>
          <p:spPr bwMode="auto">
            <a:xfrm>
              <a:off x="1680" y="2832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8" name="Line 11"/>
            <p:cNvSpPr>
              <a:spLocks noChangeShapeType="1"/>
            </p:cNvSpPr>
            <p:nvPr/>
          </p:nvSpPr>
          <p:spPr bwMode="auto">
            <a:xfrm>
              <a:off x="2400" y="2832"/>
              <a:ext cx="6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Line 12"/>
            <p:cNvSpPr>
              <a:spLocks noChangeShapeType="1"/>
            </p:cNvSpPr>
            <p:nvPr/>
          </p:nvSpPr>
          <p:spPr bwMode="auto">
            <a:xfrm>
              <a:off x="3264" y="2832"/>
              <a:ext cx="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0" name="Text Box 13"/>
            <p:cNvSpPr txBox="1">
              <a:spLocks noChangeArrowheads="1"/>
            </p:cNvSpPr>
            <p:nvPr/>
          </p:nvSpPr>
          <p:spPr bwMode="auto">
            <a:xfrm>
              <a:off x="1814" y="2887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N</a:t>
              </a:r>
            </a:p>
          </p:txBody>
        </p:sp>
        <p:sp>
          <p:nvSpPr>
            <p:cNvPr id="10251" name="Text Box 14"/>
            <p:cNvSpPr txBox="1">
              <a:spLocks noChangeArrowheads="1"/>
            </p:cNvSpPr>
            <p:nvPr/>
          </p:nvSpPr>
          <p:spPr bwMode="auto">
            <a:xfrm>
              <a:off x="2640" y="2880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N</a:t>
              </a:r>
            </a:p>
          </p:txBody>
        </p:sp>
        <p:sp>
          <p:nvSpPr>
            <p:cNvPr id="10252" name="Text Box 15"/>
            <p:cNvSpPr txBox="1">
              <a:spLocks noChangeArrowheads="1"/>
            </p:cNvSpPr>
            <p:nvPr/>
          </p:nvSpPr>
          <p:spPr bwMode="auto">
            <a:xfrm>
              <a:off x="3504" y="2880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Explained and unexplained variance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baseline="-25000" dirty="0" smtClean="0"/>
          </a:p>
          <a:p>
            <a:pPr algn="ctr" eaLnBrk="1" hangingPunct="1">
              <a:buFontTx/>
              <a:buNone/>
            </a:pPr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XY</a:t>
            </a:r>
            <a:r>
              <a:rPr lang="en-US" dirty="0" smtClean="0"/>
              <a:t> = 1 -</a:t>
            </a:r>
            <a:endParaRPr lang="en-US" baseline="-25000" dirty="0" smtClean="0"/>
          </a:p>
          <a:p>
            <a:pPr algn="ctr" eaLnBrk="1" hangingPunct="1">
              <a:buFontTx/>
              <a:buNone/>
            </a:pPr>
            <a:endParaRPr lang="en-US" baseline="-25000" dirty="0" smtClean="0"/>
          </a:p>
          <a:p>
            <a:pPr eaLnBrk="1" hangingPunct="1"/>
            <a:endParaRPr lang="en-US" dirty="0" smtClean="0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562600" y="1905000"/>
            <a:ext cx="1685925" cy="1058863"/>
            <a:chOff x="3456" y="1200"/>
            <a:chExt cx="1062" cy="667"/>
          </a:xfrm>
        </p:grpSpPr>
        <p:sp>
          <p:nvSpPr>
            <p:cNvPr id="11274" name="Text Box 4"/>
            <p:cNvSpPr txBox="1">
              <a:spLocks noChangeArrowheads="1"/>
            </p:cNvSpPr>
            <p:nvPr/>
          </p:nvSpPr>
          <p:spPr bwMode="auto">
            <a:xfrm>
              <a:off x="3497" y="1200"/>
              <a:ext cx="10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>
                  <a:cs typeface="Arial" charset="0"/>
                </a:rPr>
                <a:t>σ</a:t>
              </a:r>
              <a:r>
                <a:rPr lang="en-US" baseline="30000">
                  <a:cs typeface="Arial" charset="0"/>
                </a:rPr>
                <a:t>2</a:t>
              </a:r>
              <a:r>
                <a:rPr lang="en-US" baseline="-25000">
                  <a:cs typeface="Arial" charset="0"/>
                </a:rPr>
                <a:t>Y’ [ =unexplained]</a:t>
              </a:r>
              <a:endParaRPr lang="el-GR" baseline="-25000">
                <a:cs typeface="Arial" charset="0"/>
              </a:endParaRPr>
            </a:p>
          </p:txBody>
        </p:sp>
        <p:sp>
          <p:nvSpPr>
            <p:cNvPr id="11275" name="Text Box 5"/>
            <p:cNvSpPr txBox="1">
              <a:spLocks noChangeArrowheads="1"/>
            </p:cNvSpPr>
            <p:nvPr/>
          </p:nvSpPr>
          <p:spPr bwMode="auto">
            <a:xfrm>
              <a:off x="3494" y="1463"/>
              <a:ext cx="6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/>
                <a:t>σ</a:t>
              </a:r>
              <a:r>
                <a:rPr lang="en-US" baseline="30000"/>
                <a:t>2</a:t>
              </a:r>
              <a:r>
                <a:rPr lang="en-US" baseline="-25000"/>
                <a:t>Y  [ =total]</a:t>
              </a:r>
              <a:endParaRPr lang="el-GR"/>
            </a:p>
            <a:p>
              <a:endParaRPr lang="en-US"/>
            </a:p>
          </p:txBody>
        </p:sp>
        <p:sp>
          <p:nvSpPr>
            <p:cNvPr id="11276" name="Line 6"/>
            <p:cNvSpPr>
              <a:spLocks noChangeShapeType="1"/>
            </p:cNvSpPr>
            <p:nvPr/>
          </p:nvSpPr>
          <p:spPr bwMode="auto">
            <a:xfrm>
              <a:off x="3456" y="148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69" name="Text Box 9"/>
          <p:cNvSpPr txBox="1">
            <a:spLocks noChangeArrowheads="1"/>
          </p:cNvSpPr>
          <p:nvPr/>
        </p:nvSpPr>
        <p:spPr bwMode="auto">
          <a:xfrm>
            <a:off x="4495800" y="3535363"/>
            <a:ext cx="2375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Explained and unexplained variance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baseline="-25000" dirty="0" smtClean="0"/>
          </a:p>
          <a:p>
            <a:pPr algn="ctr" eaLnBrk="1" hangingPunct="1">
              <a:buFontTx/>
              <a:buNone/>
            </a:pPr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XY</a:t>
            </a:r>
            <a:r>
              <a:rPr lang="en-US" dirty="0" smtClean="0"/>
              <a:t> = 1 -</a:t>
            </a:r>
            <a:endParaRPr lang="en-US" baseline="-25000" dirty="0" smtClean="0"/>
          </a:p>
          <a:p>
            <a:pPr algn="ctr" eaLnBrk="1" hangingPunct="1">
              <a:buFontTx/>
              <a:buNone/>
            </a:pPr>
            <a:endParaRPr lang="en-US" baseline="-25000" dirty="0" smtClean="0"/>
          </a:p>
          <a:p>
            <a:pPr eaLnBrk="1" hangingPunct="1"/>
            <a:endParaRPr lang="en-US" dirty="0" smtClean="0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562600" y="1905000"/>
            <a:ext cx="1685925" cy="1058863"/>
            <a:chOff x="3456" y="1200"/>
            <a:chExt cx="1062" cy="667"/>
          </a:xfrm>
        </p:grpSpPr>
        <p:sp>
          <p:nvSpPr>
            <p:cNvPr id="11274" name="Text Box 4"/>
            <p:cNvSpPr txBox="1">
              <a:spLocks noChangeArrowheads="1"/>
            </p:cNvSpPr>
            <p:nvPr/>
          </p:nvSpPr>
          <p:spPr bwMode="auto">
            <a:xfrm>
              <a:off x="3497" y="1200"/>
              <a:ext cx="10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>
                  <a:cs typeface="Arial" charset="0"/>
                </a:rPr>
                <a:t>σ</a:t>
              </a:r>
              <a:r>
                <a:rPr lang="en-US" baseline="30000">
                  <a:cs typeface="Arial" charset="0"/>
                </a:rPr>
                <a:t>2</a:t>
              </a:r>
              <a:r>
                <a:rPr lang="en-US" baseline="-25000">
                  <a:cs typeface="Arial" charset="0"/>
                </a:rPr>
                <a:t>Y’ [ =unexplained]</a:t>
              </a:r>
              <a:endParaRPr lang="el-GR" baseline="-25000">
                <a:cs typeface="Arial" charset="0"/>
              </a:endParaRPr>
            </a:p>
          </p:txBody>
        </p:sp>
        <p:sp>
          <p:nvSpPr>
            <p:cNvPr id="11275" name="Text Box 5"/>
            <p:cNvSpPr txBox="1">
              <a:spLocks noChangeArrowheads="1"/>
            </p:cNvSpPr>
            <p:nvPr/>
          </p:nvSpPr>
          <p:spPr bwMode="auto">
            <a:xfrm>
              <a:off x="3494" y="1463"/>
              <a:ext cx="6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/>
                <a:t>σ</a:t>
              </a:r>
              <a:r>
                <a:rPr lang="en-US" baseline="30000"/>
                <a:t>2</a:t>
              </a:r>
              <a:r>
                <a:rPr lang="en-US" baseline="-25000"/>
                <a:t>Y  [ =total]</a:t>
              </a:r>
              <a:endParaRPr lang="el-GR"/>
            </a:p>
            <a:p>
              <a:endParaRPr lang="en-US"/>
            </a:p>
          </p:txBody>
        </p:sp>
        <p:sp>
          <p:nvSpPr>
            <p:cNvPr id="11276" name="Line 6"/>
            <p:cNvSpPr>
              <a:spLocks noChangeShapeType="1"/>
            </p:cNvSpPr>
            <p:nvPr/>
          </p:nvSpPr>
          <p:spPr bwMode="auto">
            <a:xfrm>
              <a:off x="3456" y="148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69" name="Text Box 9"/>
          <p:cNvSpPr txBox="1">
            <a:spLocks noChangeArrowheads="1"/>
          </p:cNvSpPr>
          <p:nvPr/>
        </p:nvSpPr>
        <p:spPr bwMode="auto">
          <a:xfrm>
            <a:off x="4495800" y="3535363"/>
            <a:ext cx="4857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=</a:t>
            </a:r>
            <a:r>
              <a:rPr lang="en-US"/>
              <a:t> </a:t>
            </a:r>
          </a:p>
        </p:txBody>
      </p:sp>
      <p:sp>
        <p:nvSpPr>
          <p:cNvPr id="11270" name="Text Box 11"/>
          <p:cNvSpPr txBox="1">
            <a:spLocks noChangeArrowheads="1"/>
          </p:cNvSpPr>
          <p:nvPr/>
        </p:nvSpPr>
        <p:spPr bwMode="auto">
          <a:xfrm>
            <a:off x="5318125" y="3367088"/>
            <a:ext cx="1074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/>
              <a:t>σ</a:t>
            </a:r>
            <a:r>
              <a:rPr lang="en-US" baseline="30000"/>
              <a:t>2</a:t>
            </a:r>
            <a:r>
              <a:rPr lang="en-US" baseline="-25000"/>
              <a:t>Y</a:t>
            </a:r>
            <a:r>
              <a:rPr lang="en-US"/>
              <a:t> - </a:t>
            </a:r>
            <a:r>
              <a:rPr lang="el-GR"/>
              <a:t>σ</a:t>
            </a:r>
            <a:r>
              <a:rPr lang="en-US" baseline="30000"/>
              <a:t>2</a:t>
            </a:r>
            <a:r>
              <a:rPr lang="en-US" baseline="-25000"/>
              <a:t>Y’</a:t>
            </a:r>
          </a:p>
        </p:txBody>
      </p:sp>
      <p:sp>
        <p:nvSpPr>
          <p:cNvPr id="11271" name="Text Box 12"/>
          <p:cNvSpPr txBox="1">
            <a:spLocks noChangeArrowheads="1"/>
          </p:cNvSpPr>
          <p:nvPr/>
        </p:nvSpPr>
        <p:spPr bwMode="auto">
          <a:xfrm>
            <a:off x="5584825" y="3886200"/>
            <a:ext cx="511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/>
              <a:t>σ</a:t>
            </a:r>
            <a:r>
              <a:rPr lang="en-US" baseline="30000"/>
              <a:t>2</a:t>
            </a:r>
            <a:r>
              <a:rPr lang="en-US" baseline="-25000"/>
              <a:t>Y</a:t>
            </a:r>
          </a:p>
          <a:p>
            <a:endParaRPr lang="en-US"/>
          </a:p>
        </p:txBody>
      </p:sp>
      <p:sp>
        <p:nvSpPr>
          <p:cNvPr id="11272" name="Line 13"/>
          <p:cNvSpPr>
            <a:spLocks noChangeShapeType="1"/>
          </p:cNvSpPr>
          <p:nvPr/>
        </p:nvSpPr>
        <p:spPr bwMode="auto">
          <a:xfrm>
            <a:off x="5257800" y="3810000"/>
            <a:ext cx="1219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Text Box 16"/>
          <p:cNvSpPr txBox="1">
            <a:spLocks noChangeArrowheads="1"/>
          </p:cNvSpPr>
          <p:nvPr/>
        </p:nvSpPr>
        <p:spPr bwMode="auto">
          <a:xfrm>
            <a:off x="1660525" y="5065713"/>
            <a:ext cx="62214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r</a:t>
            </a:r>
            <a:r>
              <a:rPr lang="en-US" baseline="30000" dirty="0"/>
              <a:t>2 </a:t>
            </a:r>
            <a:r>
              <a:rPr lang="en-US" dirty="0"/>
              <a:t> is the proportion explained variance to the total variance.</a:t>
            </a:r>
            <a:r>
              <a:rPr lang="en-US" baseline="300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i="1" dirty="0" smtClean="0"/>
              <a:t>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63263" y="2590800"/>
            <a:ext cx="61747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i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r</a:t>
            </a:r>
            <a:endParaRPr lang="en-US" sz="9600" b="1" i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i="1" dirty="0" smtClean="0"/>
              <a:t>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/>
              <a:t>r</a:t>
            </a:r>
            <a:r>
              <a:rPr lang="en-US" dirty="0" smtClean="0"/>
              <a:t> is an expression of the linear relationship between two variables …</a:t>
            </a:r>
          </a:p>
          <a:p>
            <a:r>
              <a:rPr lang="en-US" dirty="0" smtClean="0"/>
              <a:t>Expressed in terms of standard deviation units, it puts a value on the predictability of one variable from the other.</a:t>
            </a:r>
          </a:p>
          <a:p>
            <a:r>
              <a:rPr lang="en-US" dirty="0" smtClean="0"/>
              <a:t>Expressed in terms of variance (</a:t>
            </a:r>
            <a:r>
              <a:rPr lang="en-US" i="1" dirty="0" smtClean="0"/>
              <a:t>r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)</a:t>
            </a:r>
            <a:r>
              <a:rPr lang="en-US" dirty="0" smtClean="0"/>
              <a:t>, it is the term that maximizes the proportion of explained variance and minimizes the proportion of unexplained variance.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Spearman’s Rank Order 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non-parametric test using ranked (ordinal) data.</a:t>
            </a:r>
          </a:p>
          <a:p>
            <a:r>
              <a:rPr lang="en-US" dirty="0" smtClean="0"/>
              <a:t>It does not estimate population parameters for means or variances – if you use ranked data, the parameters are known (the mean of 5 (1,2,</a:t>
            </a:r>
            <a:r>
              <a:rPr lang="en-US" u="sng" dirty="0" smtClean="0"/>
              <a:t>3</a:t>
            </a:r>
            <a:r>
              <a:rPr lang="en-US" dirty="0" smtClean="0"/>
              <a:t>,4,5) ranks is always 3.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201</Words>
  <Application>Microsoft Office PowerPoint</Application>
  <PresentationFormat>On-screen Show (4:3)</PresentationFormat>
  <Paragraphs>34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Explained and unexplained variance</vt:lpstr>
      <vt:lpstr>Explained and unexplained variance</vt:lpstr>
      <vt:lpstr>Explained and unexplained variance</vt:lpstr>
      <vt:lpstr>What is r?</vt:lpstr>
      <vt:lpstr>What is r?</vt:lpstr>
      <vt:lpstr>Spearman’s Rank Order Correlation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6</cp:revision>
  <dcterms:created xsi:type="dcterms:W3CDTF">2012-10-15T16:37:22Z</dcterms:created>
  <dcterms:modified xsi:type="dcterms:W3CDTF">2012-10-15T17:30:50Z</dcterms:modified>
</cp:coreProperties>
</file>